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845" y="-6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2451CE-D1B7-4ECC-B278-A78F39BA4CFF}" type="datetimeFigureOut">
              <a:rPr lang="en-US" smtClean="0"/>
              <a:pPr/>
              <a:t>6/15/2012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2451CE-D1B7-4ECC-B278-A78F39BA4CFF}" type="datetimeFigureOut">
              <a:rPr lang="en-US" smtClean="0"/>
              <a:pPr/>
              <a:t>6/15/2012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2451CE-D1B7-4ECC-B278-A78F39BA4CFF}" type="datetimeFigureOut">
              <a:rPr lang="en-US" smtClean="0"/>
              <a:pPr/>
              <a:t>6/15/2012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2451CE-D1B7-4ECC-B278-A78F39BA4CFF}" type="datetimeFigureOut">
              <a:rPr lang="en-US" smtClean="0"/>
              <a:pPr/>
              <a:t>6/15/2012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2451CE-D1B7-4ECC-B278-A78F39BA4CFF}" type="datetimeFigureOut">
              <a:rPr lang="en-US" smtClean="0"/>
              <a:pPr/>
              <a:t>6/15/2012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2451CE-D1B7-4ECC-B278-A78F39BA4CFF}" type="datetimeFigureOut">
              <a:rPr lang="en-US" smtClean="0"/>
              <a:pPr/>
              <a:t>6/15/2012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2451CE-D1B7-4ECC-B278-A78F39BA4CFF}" type="datetimeFigureOut">
              <a:rPr lang="en-US" smtClean="0"/>
              <a:pPr/>
              <a:t>6/15/2012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2451CE-D1B7-4ECC-B278-A78F39BA4CFF}" type="datetimeFigureOut">
              <a:rPr lang="en-US" smtClean="0"/>
              <a:pPr/>
              <a:t>6/15/2012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2451CE-D1B7-4ECC-B278-A78F39BA4CFF}" type="datetimeFigureOut">
              <a:rPr lang="en-US" smtClean="0"/>
              <a:pPr/>
              <a:t>6/15/2012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2451CE-D1B7-4ECC-B278-A78F39BA4CFF}" type="datetimeFigureOut">
              <a:rPr lang="en-US" smtClean="0"/>
              <a:pPr/>
              <a:t>6/15/2012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2451CE-D1B7-4ECC-B278-A78F39BA4CFF}" type="datetimeFigureOut">
              <a:rPr lang="en-US" smtClean="0"/>
              <a:pPr/>
              <a:t>6/15/2012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6D92EF-3191-4200-B63D-67CAF4E583E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2451CE-D1B7-4ECC-B278-A78F39BA4CFF}" type="datetimeFigureOut">
              <a:rPr lang="en-US" smtClean="0"/>
              <a:pPr/>
              <a:t>6/15/2012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6D92EF-3191-4200-B63D-67CAF4E583E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1"/>
            <a:ext cx="7772400" cy="2152650"/>
          </a:xfrm>
        </p:spPr>
        <p:txBody>
          <a:bodyPr>
            <a:normAutofit fontScale="90000"/>
          </a:bodyPr>
          <a:lstStyle/>
          <a:p>
            <a:r>
              <a:rPr lang="en-US" b="1" dirty="0"/>
              <a:t>Development Success: </a:t>
            </a:r>
            <a:r>
              <a:rPr lang="en-US" b="1" dirty="0" smtClean="0"/>
              <a:t/>
            </a:r>
            <a:br>
              <a:rPr lang="en-US" b="1" dirty="0" smtClean="0"/>
            </a:br>
            <a:r>
              <a:rPr lang="en-US" b="1" dirty="0" smtClean="0"/>
              <a:t>Seven </a:t>
            </a:r>
            <a:r>
              <a:rPr lang="en-US" b="1" dirty="0"/>
              <a:t>Lessons from Mozambique and Vietnam</a:t>
            </a:r>
            <a:r>
              <a:rPr lang="en-US" dirty="0"/>
              <a:t/>
            </a:r>
            <a:br>
              <a:rPr lang="en-US" dirty="0"/>
            </a:br>
            <a:endParaRPr lang="en-US" dirty="0"/>
          </a:p>
        </p:txBody>
      </p:sp>
      <p:sp>
        <p:nvSpPr>
          <p:cNvPr id="3" name="Subtitle 2"/>
          <p:cNvSpPr>
            <a:spLocks noGrp="1"/>
          </p:cNvSpPr>
          <p:nvPr>
            <p:ph type="subTitle" idx="1"/>
          </p:nvPr>
        </p:nvSpPr>
        <p:spPr>
          <a:xfrm>
            <a:off x="1371600" y="3886200"/>
            <a:ext cx="6477000" cy="1981200"/>
          </a:xfrm>
        </p:spPr>
        <p:txBody>
          <a:bodyPr>
            <a:normAutofit fontScale="92500" lnSpcReduction="20000"/>
          </a:bodyPr>
          <a:lstStyle/>
          <a:p>
            <a:r>
              <a:rPr lang="en-US" dirty="0" smtClean="0"/>
              <a:t>Channing Arndt and</a:t>
            </a:r>
          </a:p>
          <a:p>
            <a:r>
              <a:rPr lang="en-US" dirty="0" smtClean="0"/>
              <a:t>Finn Tarp</a:t>
            </a:r>
          </a:p>
          <a:p>
            <a:r>
              <a:rPr lang="en-US" dirty="0" smtClean="0"/>
              <a:t>Department of Economics</a:t>
            </a:r>
          </a:p>
          <a:p>
            <a:r>
              <a:rPr lang="en-US" dirty="0" smtClean="0"/>
              <a:t>University of Copenhagen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Lesson 4: Aid works</a:t>
            </a:r>
            <a:r>
              <a:rPr lang="en-US" dirty="0" smtClean="0"/>
              <a:t>.</a:t>
            </a:r>
            <a:endParaRPr lang="en-US" dirty="0"/>
          </a:p>
        </p:txBody>
      </p:sp>
      <p:sp>
        <p:nvSpPr>
          <p:cNvPr id="3" name="Content Placeholder 2"/>
          <p:cNvSpPr>
            <a:spLocks noGrp="1"/>
          </p:cNvSpPr>
          <p:nvPr>
            <p:ph idx="1"/>
          </p:nvPr>
        </p:nvSpPr>
        <p:spPr/>
        <p:txBody>
          <a:bodyPr/>
          <a:lstStyle/>
          <a:p>
            <a:r>
              <a:rPr lang="en-US" dirty="0" smtClean="0"/>
              <a:t>Vietnam</a:t>
            </a:r>
          </a:p>
          <a:p>
            <a:pPr lvl="1"/>
            <a:r>
              <a:rPr lang="en-US" dirty="0" smtClean="0"/>
              <a:t>Difficult to isolate the impacts of aid as it is not that large relative to the economy.</a:t>
            </a:r>
          </a:p>
          <a:p>
            <a:pPr lvl="1"/>
            <a:r>
              <a:rPr lang="en-US" dirty="0" smtClean="0"/>
              <a:t>No evidence that aid is less effective than other public investment.</a:t>
            </a:r>
          </a:p>
          <a:p>
            <a:r>
              <a:rPr lang="en-US" dirty="0" smtClean="0"/>
              <a:t>Mozambique</a:t>
            </a:r>
          </a:p>
          <a:p>
            <a:pPr lvl="1"/>
            <a:r>
              <a:rPr lang="en-US" dirty="0" smtClean="0"/>
              <a:t>Difficult to imagine the economic and social progress registered since 1992 without foreign assistance.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2819400"/>
          </a:xfrm>
        </p:spPr>
        <p:txBody>
          <a:bodyPr>
            <a:normAutofit fontScale="90000"/>
          </a:bodyPr>
          <a:lstStyle/>
          <a:p>
            <a:r>
              <a:rPr lang="en-US" sz="4000" dirty="0"/>
              <a:t>Lesson 5: </a:t>
            </a:r>
            <a:r>
              <a:rPr lang="en-US" dirty="0" smtClean="0"/>
              <a:t/>
            </a:r>
            <a:br>
              <a:rPr lang="en-US" dirty="0" smtClean="0"/>
            </a:br>
            <a:r>
              <a:rPr lang="en-US" sz="4000" dirty="0" smtClean="0"/>
              <a:t>Resource </a:t>
            </a:r>
            <a:r>
              <a:rPr lang="en-US" sz="4000" dirty="0"/>
              <a:t>flows, including aid, </a:t>
            </a:r>
            <a:r>
              <a:rPr lang="en-US" sz="4000" dirty="0" smtClean="0"/>
              <a:t>tend to empower </a:t>
            </a:r>
            <a:r>
              <a:rPr lang="en-US" sz="4000" dirty="0"/>
              <a:t>the Executive </a:t>
            </a:r>
            <a:r>
              <a:rPr lang="en-US" sz="4000" dirty="0" smtClean="0"/>
              <a:t>rather than, </a:t>
            </a:r>
            <a:r>
              <a:rPr lang="en-US" sz="4000" dirty="0"/>
              <a:t>most of all, </a:t>
            </a:r>
            <a:r>
              <a:rPr lang="en-US" sz="4000" dirty="0" smtClean="0"/>
              <a:t>the </a:t>
            </a:r>
            <a:r>
              <a:rPr lang="en-US" sz="4000" dirty="0"/>
              <a:t>Legislative branch.</a:t>
            </a:r>
            <a:r>
              <a:rPr lang="en-US" dirty="0"/>
              <a:t/>
            </a:r>
            <a:br>
              <a:rPr lang="en-US" dirty="0"/>
            </a:br>
            <a:endParaRPr lang="en-US" dirty="0"/>
          </a:p>
        </p:txBody>
      </p:sp>
      <p:sp>
        <p:nvSpPr>
          <p:cNvPr id="3" name="Content Placeholder 2"/>
          <p:cNvSpPr>
            <a:spLocks noGrp="1"/>
          </p:cNvSpPr>
          <p:nvPr>
            <p:ph idx="1"/>
          </p:nvPr>
        </p:nvSpPr>
        <p:spPr>
          <a:xfrm>
            <a:off x="533400" y="2895600"/>
            <a:ext cx="8229600" cy="3352800"/>
          </a:xfrm>
        </p:spPr>
        <p:txBody>
          <a:bodyPr>
            <a:normAutofit/>
          </a:bodyPr>
          <a:lstStyle/>
          <a:p>
            <a:r>
              <a:rPr lang="en-US" dirty="0" smtClean="0"/>
              <a:t>Vietnam: oil revenues (recall role of Party)</a:t>
            </a:r>
          </a:p>
          <a:p>
            <a:r>
              <a:rPr lang="en-US" dirty="0" smtClean="0"/>
              <a:t>Mozambique: aid flows</a:t>
            </a:r>
          </a:p>
          <a:p>
            <a:pPr lvl="1"/>
            <a:r>
              <a:rPr lang="en-US" dirty="0" smtClean="0"/>
              <a:t>Budget support, sector wide programs, projects</a:t>
            </a:r>
          </a:p>
          <a:p>
            <a:pPr lvl="1"/>
            <a:r>
              <a:rPr lang="en-US" dirty="0" smtClean="0"/>
              <a:t>Donor focused monitoring and evaluation</a:t>
            </a:r>
          </a:p>
          <a:p>
            <a:pPr lvl="1"/>
            <a:r>
              <a:rPr lang="en-US" dirty="0" smtClean="0"/>
              <a:t>These items eclipse the core functions of the legislative branch</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897562"/>
          </a:xfrm>
        </p:spPr>
        <p:txBody>
          <a:bodyPr>
            <a:normAutofit fontScale="90000"/>
          </a:bodyPr>
          <a:lstStyle/>
          <a:p>
            <a:pPr algn="l"/>
            <a:r>
              <a:rPr lang="en-US" dirty="0"/>
              <a:t>Lesson 6: </a:t>
            </a:r>
            <a:r>
              <a:rPr lang="en-US" dirty="0" smtClean="0"/>
              <a:t/>
            </a:r>
            <a:br>
              <a:rPr lang="en-US" dirty="0" smtClean="0"/>
            </a:br>
            <a:r>
              <a:rPr lang="en-US" sz="3600" dirty="0" smtClean="0"/>
              <a:t>Population </a:t>
            </a:r>
            <a:r>
              <a:rPr lang="en-US" sz="3600" dirty="0" smtClean="0"/>
              <a:t>dynamics needs to be considered carefully in both Vietnam and Mozambique.</a:t>
            </a:r>
            <a:br>
              <a:rPr lang="en-US" sz="3600" dirty="0" smtClean="0"/>
            </a:br>
            <a:r>
              <a:rPr lang="en-US" sz="3600" dirty="0" smtClean="0"/>
              <a:t/>
            </a:r>
            <a:br>
              <a:rPr lang="en-US" sz="3600" dirty="0" smtClean="0"/>
            </a:br>
            <a:r>
              <a:rPr lang="en-US" sz="3600" dirty="0" smtClean="0"/>
              <a:t>While </a:t>
            </a:r>
            <a:r>
              <a:rPr lang="en-US" sz="3600" dirty="0"/>
              <a:t>recognizing and guarding for unintended consequences, Mozambique, along with nearly everywhere else in Africa, needs more aggressive population policies </a:t>
            </a:r>
            <a:r>
              <a:rPr lang="en-US" sz="3600" dirty="0" smtClean="0"/>
              <a:t>(that have worked well in Vietnam) to </a:t>
            </a:r>
            <a:r>
              <a:rPr lang="en-US" sz="3600" dirty="0"/>
              <a:t>complement the existing high levels of investment in human capital</a:t>
            </a:r>
            <a:r>
              <a:rPr lang="en-US" sz="3600" dirty="0" smtClean="0"/>
              <a:t>.</a:t>
            </a:r>
            <a:br>
              <a:rPr lang="en-US" sz="3600" dirty="0" smtClean="0"/>
            </a:br>
            <a:r>
              <a:rPr lang="en-US" dirty="0"/>
              <a:t/>
            </a:r>
            <a:br>
              <a:rPr lang="en-US" dirty="0"/>
            </a:b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 Population Projections</a:t>
            </a:r>
            <a:br>
              <a:rPr lang="en-US" dirty="0" smtClean="0"/>
            </a:br>
            <a:r>
              <a:rPr lang="en-US" dirty="0" smtClean="0"/>
              <a:t>(Medium Variant)</a:t>
            </a:r>
            <a:endParaRPr lang="en-US" dirty="0"/>
          </a:p>
        </p:txBody>
      </p:sp>
      <p:pic>
        <p:nvPicPr>
          <p:cNvPr id="22530" name="Picture 2"/>
          <p:cNvPicPr>
            <a:picLocks noGrp="1" noChangeAspect="1" noChangeArrowheads="1"/>
          </p:cNvPicPr>
          <p:nvPr>
            <p:ph idx="1"/>
          </p:nvPr>
        </p:nvPicPr>
        <p:blipFill>
          <a:blip r:embed="rId2" cstate="print"/>
          <a:srcRect/>
          <a:stretch>
            <a:fillRect/>
          </a:stretch>
        </p:blipFill>
        <p:spPr bwMode="auto">
          <a:xfrm>
            <a:off x="990600" y="1828800"/>
            <a:ext cx="7717348" cy="4191000"/>
          </a:xfrm>
          <a:prstGeom prst="rect">
            <a:avLst/>
          </a:prstGeom>
          <a:noFill/>
          <a:ln w="9525">
            <a:noFill/>
            <a:miter lim="800000"/>
            <a:headEnd/>
            <a:tailEnd/>
          </a:ln>
          <a:effectLst/>
        </p:spPr>
      </p:pic>
      <p:sp>
        <p:nvSpPr>
          <p:cNvPr id="7" name="TextBox 6"/>
          <p:cNvSpPr txBox="1"/>
          <p:nvPr/>
        </p:nvSpPr>
        <p:spPr>
          <a:xfrm>
            <a:off x="838200" y="6400800"/>
            <a:ext cx="8001000" cy="369332"/>
          </a:xfrm>
          <a:prstGeom prst="rect">
            <a:avLst/>
          </a:prstGeom>
          <a:noFill/>
        </p:spPr>
        <p:txBody>
          <a:bodyPr wrap="square" rtlCol="0">
            <a:spAutoFit/>
          </a:bodyPr>
          <a:lstStyle/>
          <a:p>
            <a:r>
              <a:rPr lang="en-US" dirty="0" smtClean="0"/>
              <a:t>Africa accounts for almost 50% of global population growth from 2010-2050.</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Population Shares</a:t>
            </a:r>
            <a:endParaRPr lang="en-US" dirty="0"/>
          </a:p>
        </p:txBody>
      </p:sp>
      <p:pic>
        <p:nvPicPr>
          <p:cNvPr id="23554" name="Picture 2"/>
          <p:cNvPicPr>
            <a:picLocks noGrp="1" noChangeAspect="1" noChangeArrowheads="1"/>
          </p:cNvPicPr>
          <p:nvPr>
            <p:ph idx="1"/>
          </p:nvPr>
        </p:nvPicPr>
        <p:blipFill>
          <a:blip r:embed="rId2" cstate="print"/>
          <a:srcRect/>
          <a:stretch>
            <a:fillRect/>
          </a:stretch>
        </p:blipFill>
        <p:spPr bwMode="auto">
          <a:xfrm>
            <a:off x="1295399" y="1600200"/>
            <a:ext cx="7213487" cy="4343400"/>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Vietnam:</a:t>
            </a:r>
            <a:br>
              <a:rPr lang="en-US" dirty="0" smtClean="0"/>
            </a:br>
            <a:r>
              <a:rPr lang="en-US" dirty="0" smtClean="0"/>
              <a:t>Enrollment Trends and Projections</a:t>
            </a:r>
            <a:endParaRPr lang="en-US" dirty="0"/>
          </a:p>
        </p:txBody>
      </p:sp>
      <p:pic>
        <p:nvPicPr>
          <p:cNvPr id="24578" name="Picture 2"/>
          <p:cNvPicPr>
            <a:picLocks noGrp="1" noChangeAspect="1" noChangeArrowheads="1"/>
          </p:cNvPicPr>
          <p:nvPr>
            <p:ph idx="1"/>
          </p:nvPr>
        </p:nvPicPr>
        <p:blipFill>
          <a:blip r:embed="rId2" cstate="print"/>
          <a:srcRect/>
          <a:stretch>
            <a:fillRect/>
          </a:stretch>
        </p:blipFill>
        <p:spPr bwMode="auto">
          <a:xfrm>
            <a:off x="838200" y="2057400"/>
            <a:ext cx="7853574" cy="3581400"/>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Mozambique:</a:t>
            </a:r>
            <a:br>
              <a:rPr lang="en-US" dirty="0" smtClean="0"/>
            </a:br>
            <a:r>
              <a:rPr lang="en-US" dirty="0" smtClean="0"/>
              <a:t>Enrollment Trends</a:t>
            </a:r>
            <a:endParaRPr lang="en-US" dirty="0"/>
          </a:p>
        </p:txBody>
      </p:sp>
      <p:pic>
        <p:nvPicPr>
          <p:cNvPr id="25602" name="Picture 2"/>
          <p:cNvPicPr>
            <a:picLocks noGrp="1" noChangeAspect="1" noChangeArrowheads="1"/>
          </p:cNvPicPr>
          <p:nvPr>
            <p:ph idx="1"/>
          </p:nvPr>
        </p:nvPicPr>
        <p:blipFill>
          <a:blip r:embed="rId2" cstate="print"/>
          <a:srcRect/>
          <a:stretch>
            <a:fillRect/>
          </a:stretch>
        </p:blipFill>
        <p:spPr bwMode="auto">
          <a:xfrm>
            <a:off x="914400" y="1828800"/>
            <a:ext cx="7696200" cy="4620907"/>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Mozambique:</a:t>
            </a:r>
            <a:br>
              <a:rPr lang="en-US" dirty="0" smtClean="0"/>
            </a:br>
            <a:r>
              <a:rPr lang="en-US" dirty="0" smtClean="0"/>
              <a:t>Number of Teachers</a:t>
            </a:r>
            <a:endParaRPr lang="en-US" dirty="0"/>
          </a:p>
        </p:txBody>
      </p:sp>
      <p:pic>
        <p:nvPicPr>
          <p:cNvPr id="26626" name="Picture 2"/>
          <p:cNvPicPr>
            <a:picLocks noGrp="1" noChangeAspect="1" noChangeArrowheads="1"/>
          </p:cNvPicPr>
          <p:nvPr>
            <p:ph idx="1"/>
          </p:nvPr>
        </p:nvPicPr>
        <p:blipFill>
          <a:blip r:embed="rId2" cstate="print"/>
          <a:srcRect/>
          <a:stretch>
            <a:fillRect/>
          </a:stretch>
        </p:blipFill>
        <p:spPr bwMode="auto">
          <a:xfrm>
            <a:off x="1066800" y="1905000"/>
            <a:ext cx="6781800" cy="4479077"/>
          </a:xfrm>
          <a:prstGeom prst="rect">
            <a:avLst/>
          </a:prstGeom>
          <a:noFill/>
          <a:ln w="9525">
            <a:no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3078162"/>
          </a:xfrm>
        </p:spPr>
        <p:txBody>
          <a:bodyPr>
            <a:normAutofit fontScale="90000"/>
          </a:bodyPr>
          <a:lstStyle/>
          <a:p>
            <a:r>
              <a:rPr lang="en-US" sz="4000" dirty="0"/>
              <a:t>Lesson 7: </a:t>
            </a:r>
            <a:r>
              <a:rPr lang="en-US" sz="4000" dirty="0" smtClean="0"/>
              <a:t/>
            </a:r>
            <a:br>
              <a:rPr lang="en-US" sz="4000" dirty="0" smtClean="0"/>
            </a:br>
            <a:r>
              <a:rPr lang="en-US" sz="4000" dirty="0" smtClean="0"/>
              <a:t>There </a:t>
            </a:r>
            <a:r>
              <a:rPr lang="en-US" sz="4000" dirty="0"/>
              <a:t>is systematic underinvestment in information and information systems </a:t>
            </a:r>
            <a:r>
              <a:rPr lang="en-US" sz="4000" dirty="0" smtClean="0"/>
              <a:t>(almost </a:t>
            </a:r>
            <a:r>
              <a:rPr lang="en-US" sz="4000" dirty="0"/>
              <a:t>across the board in developing </a:t>
            </a:r>
            <a:r>
              <a:rPr lang="en-US" sz="4000" dirty="0" smtClean="0"/>
              <a:t>countries). </a:t>
            </a:r>
            <a:r>
              <a:rPr lang="en-US" dirty="0"/>
              <a:t/>
            </a:r>
            <a:br>
              <a:rPr lang="en-US" dirty="0"/>
            </a:br>
            <a:endParaRPr lang="en-US" dirty="0"/>
          </a:p>
        </p:txBody>
      </p:sp>
      <p:sp>
        <p:nvSpPr>
          <p:cNvPr id="3" name="Content Placeholder 2"/>
          <p:cNvSpPr>
            <a:spLocks noGrp="1"/>
          </p:cNvSpPr>
          <p:nvPr>
            <p:ph idx="1"/>
          </p:nvPr>
        </p:nvSpPr>
        <p:spPr>
          <a:xfrm>
            <a:off x="457200" y="3200400"/>
            <a:ext cx="8229600" cy="3200400"/>
          </a:xfrm>
        </p:spPr>
        <p:txBody>
          <a:bodyPr>
            <a:normAutofit fontScale="92500"/>
          </a:bodyPr>
          <a:lstStyle/>
          <a:p>
            <a:r>
              <a:rPr lang="en-US" dirty="0"/>
              <a:t>U</a:t>
            </a:r>
            <a:r>
              <a:rPr lang="en-US" dirty="0" smtClean="0"/>
              <a:t>nder-appreciation </a:t>
            </a:r>
            <a:r>
              <a:rPr lang="en-US" dirty="0"/>
              <a:t>of the value of </a:t>
            </a:r>
            <a:r>
              <a:rPr lang="en-US" dirty="0" smtClean="0"/>
              <a:t>(local) context</a:t>
            </a:r>
          </a:p>
          <a:p>
            <a:r>
              <a:rPr lang="en-US" dirty="0" smtClean="0"/>
              <a:t>Need to fully </a:t>
            </a:r>
            <a:r>
              <a:rPr lang="en-US" dirty="0"/>
              <a:t>comprehend </a:t>
            </a:r>
            <a:r>
              <a:rPr lang="en-US" dirty="0" smtClean="0"/>
              <a:t>the </a:t>
            </a:r>
            <a:r>
              <a:rPr lang="en-US" dirty="0"/>
              <a:t>role of information </a:t>
            </a:r>
            <a:r>
              <a:rPr lang="en-US" dirty="0" smtClean="0"/>
              <a:t>in </a:t>
            </a:r>
            <a:r>
              <a:rPr lang="en-US" dirty="0"/>
              <a:t>a market </a:t>
            </a:r>
            <a:r>
              <a:rPr lang="en-US" dirty="0" smtClean="0"/>
              <a:t>economy</a:t>
            </a:r>
          </a:p>
          <a:p>
            <a:r>
              <a:rPr lang="en-US" dirty="0" smtClean="0"/>
              <a:t>Frequently ignore the </a:t>
            </a:r>
            <a:r>
              <a:rPr lang="en-US" dirty="0"/>
              <a:t>need for reliable information </a:t>
            </a:r>
            <a:r>
              <a:rPr lang="en-US" dirty="0" smtClean="0"/>
              <a:t>(evidence base) to </a:t>
            </a:r>
            <a:r>
              <a:rPr lang="en-US" dirty="0"/>
              <a:t>foster a process of improving economic and political governance.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Aim</a:t>
            </a:r>
            <a:endParaRPr lang="en-US" dirty="0"/>
          </a:p>
        </p:txBody>
      </p:sp>
      <p:sp>
        <p:nvSpPr>
          <p:cNvPr id="3" name="Content Placeholder 2"/>
          <p:cNvSpPr>
            <a:spLocks noGrp="1"/>
          </p:cNvSpPr>
          <p:nvPr>
            <p:ph idx="1"/>
          </p:nvPr>
        </p:nvSpPr>
        <p:spPr>
          <a:xfrm>
            <a:off x="457200" y="1219200"/>
            <a:ext cx="8382000" cy="5334000"/>
          </a:xfrm>
        </p:spPr>
        <p:txBody>
          <a:bodyPr>
            <a:normAutofit fontScale="92500" lnSpcReduction="20000"/>
          </a:bodyPr>
          <a:lstStyle/>
          <a:p>
            <a:r>
              <a:rPr lang="en-US" dirty="0" smtClean="0"/>
              <a:t>Mozambique and Vietnam</a:t>
            </a:r>
          </a:p>
          <a:p>
            <a:pPr lvl="1"/>
            <a:r>
              <a:rPr lang="en-US" dirty="0" smtClean="0"/>
              <a:t>Similarities</a:t>
            </a:r>
          </a:p>
          <a:p>
            <a:pPr lvl="2"/>
            <a:r>
              <a:rPr lang="en-US" dirty="0" smtClean="0"/>
              <a:t>Long thin countries with substantial coastline</a:t>
            </a:r>
          </a:p>
          <a:p>
            <a:pPr lvl="2"/>
            <a:r>
              <a:rPr lang="en-US" dirty="0" smtClean="0"/>
              <a:t>Socialist backgrounds</a:t>
            </a:r>
          </a:p>
          <a:p>
            <a:pPr lvl="2"/>
            <a:r>
              <a:rPr lang="en-US" dirty="0" smtClean="0"/>
              <a:t>Prolonged periods of war</a:t>
            </a:r>
          </a:p>
          <a:p>
            <a:pPr lvl="2"/>
            <a:r>
              <a:rPr lang="en-US" dirty="0" smtClean="0"/>
              <a:t>Recent rapid economic growth</a:t>
            </a:r>
          </a:p>
          <a:p>
            <a:pPr lvl="1"/>
            <a:r>
              <a:rPr lang="en-US" dirty="0" smtClean="0"/>
              <a:t>Differences</a:t>
            </a:r>
          </a:p>
          <a:p>
            <a:pPr lvl="2"/>
            <a:r>
              <a:rPr lang="en-US" dirty="0" smtClean="0"/>
              <a:t>Population size and density</a:t>
            </a:r>
          </a:p>
          <a:p>
            <a:pPr lvl="2"/>
            <a:r>
              <a:rPr lang="en-US" dirty="0" smtClean="0"/>
              <a:t>Conditions in early 1990s (Vietnam more advanced)</a:t>
            </a:r>
          </a:p>
          <a:p>
            <a:pPr lvl="2"/>
            <a:r>
              <a:rPr lang="en-US" dirty="0" smtClean="0"/>
              <a:t>Location in SE Asia vs. SE Africa</a:t>
            </a:r>
          </a:p>
          <a:p>
            <a:r>
              <a:rPr lang="en-US" dirty="0" smtClean="0"/>
              <a:t>Distill lessons from these similar yet disparate countries that do not conform to current wisdom (“orthodoxy”) and apply broadly across a spectrum of developing countries.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Scope</a:t>
            </a:r>
            <a:endParaRPr lang="en-US" dirty="0"/>
          </a:p>
        </p:txBody>
      </p:sp>
      <p:sp>
        <p:nvSpPr>
          <p:cNvPr id="3" name="Content Placeholder 2"/>
          <p:cNvSpPr>
            <a:spLocks noGrp="1"/>
          </p:cNvSpPr>
          <p:nvPr>
            <p:ph idx="1"/>
          </p:nvPr>
        </p:nvSpPr>
        <p:spPr/>
        <p:txBody>
          <a:bodyPr>
            <a:normAutofit lnSpcReduction="10000"/>
          </a:bodyPr>
          <a:lstStyle/>
          <a:p>
            <a:r>
              <a:rPr lang="en-US" dirty="0" smtClean="0"/>
              <a:t>It is important to emphasize what is excluded:</a:t>
            </a:r>
          </a:p>
          <a:p>
            <a:pPr lvl="1"/>
            <a:r>
              <a:rPr lang="en-US" dirty="0" smtClean="0"/>
              <a:t>Not a comprehensive catalog of the </a:t>
            </a:r>
            <a:r>
              <a:rPr lang="en-US" dirty="0"/>
              <a:t>Mozambican and Vietnamese </a:t>
            </a:r>
            <a:r>
              <a:rPr lang="en-US" dirty="0" smtClean="0"/>
              <a:t>experiences. </a:t>
            </a:r>
          </a:p>
          <a:p>
            <a:pPr lvl="1"/>
            <a:r>
              <a:rPr lang="en-US" dirty="0" smtClean="0"/>
              <a:t>Not a </a:t>
            </a:r>
            <a:r>
              <a:rPr lang="en-US" dirty="0"/>
              <a:t>cookbook for development success. There is no pretense that, if a country takes on board </a:t>
            </a:r>
            <a:r>
              <a:rPr lang="en-US" dirty="0" smtClean="0"/>
              <a:t>these </a:t>
            </a:r>
            <a:r>
              <a:rPr lang="en-US" dirty="0"/>
              <a:t>seven lessons, the country will automatically prosper both socially and economically. </a:t>
            </a:r>
            <a:endParaRPr lang="en-US" dirty="0" smtClean="0"/>
          </a:p>
          <a:p>
            <a:pPr lvl="1"/>
            <a:r>
              <a:rPr lang="en-US" dirty="0" smtClean="0"/>
              <a:t>Ignores </a:t>
            </a:r>
            <a:r>
              <a:rPr lang="en-US" dirty="0"/>
              <a:t>critical elements of development </a:t>
            </a:r>
            <a:r>
              <a:rPr lang="en-US" dirty="0" smtClean="0"/>
              <a:t>policy that are essentially non-controversial (e.g., stable </a:t>
            </a:r>
            <a:r>
              <a:rPr lang="en-US" dirty="0"/>
              <a:t>macroeconomic </a:t>
            </a:r>
            <a:r>
              <a:rPr lang="en-US" dirty="0" smtClean="0"/>
              <a:t>policies).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Premise</a:t>
            </a:r>
            <a:endParaRPr lang="en-US" dirty="0"/>
          </a:p>
        </p:txBody>
      </p:sp>
      <p:sp>
        <p:nvSpPr>
          <p:cNvPr id="3" name="Content Placeholder 2"/>
          <p:cNvSpPr>
            <a:spLocks noGrp="1"/>
          </p:cNvSpPr>
          <p:nvPr>
            <p:ph idx="1"/>
          </p:nvPr>
        </p:nvSpPr>
        <p:spPr/>
        <p:txBody>
          <a:bodyPr/>
          <a:lstStyle/>
          <a:p>
            <a:r>
              <a:rPr lang="en-US" dirty="0" smtClean="0"/>
              <a:t>Vietnam and Mozambique have experienced development successes from which 7 key lessons can be drawn.</a:t>
            </a:r>
          </a:p>
          <a:p>
            <a:pPr lvl="1"/>
            <a:r>
              <a:rPr lang="en-US" dirty="0" smtClean="0"/>
              <a:t>Economic growth</a:t>
            </a:r>
          </a:p>
          <a:p>
            <a:pPr lvl="1"/>
            <a:r>
              <a:rPr lang="en-US" dirty="0" smtClean="0"/>
              <a:t>Poverty reduction</a:t>
            </a:r>
          </a:p>
          <a:p>
            <a:pPr lvl="1"/>
            <a:r>
              <a:rPr lang="en-US" dirty="0" smtClean="0"/>
              <a:t>Improvement in social indicators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53400" cy="2011362"/>
          </a:xfrm>
        </p:spPr>
        <p:txBody>
          <a:bodyPr>
            <a:normAutofit fontScale="90000"/>
          </a:bodyPr>
          <a:lstStyle/>
          <a:p>
            <a:r>
              <a:rPr lang="en-US" dirty="0" smtClean="0"/>
              <a:t>Lesson 1</a:t>
            </a:r>
            <a:r>
              <a:rPr lang="en-US" dirty="0"/>
              <a:t>: </a:t>
            </a:r>
            <a:r>
              <a:rPr lang="en-US" dirty="0" smtClean="0"/>
              <a:t/>
            </a:r>
            <a:br>
              <a:rPr lang="en-US" dirty="0" smtClean="0"/>
            </a:br>
            <a:r>
              <a:rPr lang="en-US" sz="4000" dirty="0" smtClean="0"/>
              <a:t>The </a:t>
            </a:r>
            <a:r>
              <a:rPr lang="en-US" sz="4000" dirty="0"/>
              <a:t>state is always engaged in industrial </a:t>
            </a:r>
            <a:r>
              <a:rPr lang="en-US" sz="4000" dirty="0" smtClean="0"/>
              <a:t>policy (whether referred to as such or not). </a:t>
            </a:r>
            <a:r>
              <a:rPr lang="en-US" sz="4000" dirty="0"/>
              <a:t/>
            </a:r>
            <a:br>
              <a:rPr lang="en-US" sz="4000" dirty="0"/>
            </a:br>
            <a:endParaRPr lang="en-US" dirty="0"/>
          </a:p>
        </p:txBody>
      </p:sp>
      <p:sp>
        <p:nvSpPr>
          <p:cNvPr id="3" name="Content Placeholder 2"/>
          <p:cNvSpPr>
            <a:spLocks noGrp="1"/>
          </p:cNvSpPr>
          <p:nvPr>
            <p:ph idx="1"/>
          </p:nvPr>
        </p:nvSpPr>
        <p:spPr>
          <a:xfrm>
            <a:off x="457200" y="1981200"/>
            <a:ext cx="8229600" cy="4495800"/>
          </a:xfrm>
        </p:spPr>
        <p:txBody>
          <a:bodyPr>
            <a:normAutofit lnSpcReduction="10000"/>
          </a:bodyPr>
          <a:lstStyle/>
          <a:p>
            <a:r>
              <a:rPr lang="en-US" dirty="0" smtClean="0"/>
              <a:t>This statement is consistent with a broad definition of industrial policy</a:t>
            </a:r>
          </a:p>
          <a:p>
            <a:pPr lvl="1"/>
            <a:r>
              <a:rPr lang="en-US" dirty="0" smtClean="0"/>
              <a:t>Infrastructure</a:t>
            </a:r>
          </a:p>
          <a:p>
            <a:pPr lvl="1"/>
            <a:r>
              <a:rPr lang="en-US" dirty="0" smtClean="0"/>
              <a:t>Skills</a:t>
            </a:r>
          </a:p>
          <a:p>
            <a:pPr lvl="1"/>
            <a:r>
              <a:rPr lang="en-US" dirty="0" smtClean="0"/>
              <a:t>Information</a:t>
            </a:r>
          </a:p>
          <a:p>
            <a:pPr lvl="1"/>
            <a:r>
              <a:rPr lang="en-US" dirty="0" smtClean="0"/>
              <a:t>Regulation </a:t>
            </a:r>
          </a:p>
          <a:p>
            <a:pPr lvl="1"/>
            <a:r>
              <a:rPr lang="en-US" dirty="0" smtClean="0"/>
              <a:t>Public </a:t>
            </a:r>
            <a:r>
              <a:rPr lang="en-US" dirty="0" smtClean="0"/>
              <a:t>goods</a:t>
            </a:r>
          </a:p>
          <a:p>
            <a:r>
              <a:rPr lang="en-US" dirty="0" smtClean="0"/>
              <a:t>Possible to have industrial policy without tariffs, tax breaks, and/or subsidies.</a:t>
            </a:r>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Lesson 2: Agriculture is critical</a:t>
            </a:r>
            <a:endParaRPr lang="en-US" dirty="0"/>
          </a:p>
        </p:txBody>
      </p:sp>
      <p:sp>
        <p:nvSpPr>
          <p:cNvPr id="3" name="Content Placeholder 2"/>
          <p:cNvSpPr>
            <a:spLocks noGrp="1"/>
          </p:cNvSpPr>
          <p:nvPr>
            <p:ph idx="1"/>
          </p:nvPr>
        </p:nvSpPr>
        <p:spPr/>
        <p:txBody>
          <a:bodyPr/>
          <a:lstStyle/>
          <a:p>
            <a:r>
              <a:rPr lang="en-US" dirty="0" smtClean="0"/>
              <a:t>An </a:t>
            </a:r>
            <a:r>
              <a:rPr lang="en-US" dirty="0"/>
              <a:t>important element of success in Vietnam</a:t>
            </a:r>
          </a:p>
          <a:p>
            <a:r>
              <a:rPr lang="en-US" dirty="0" smtClean="0"/>
              <a:t>The </a:t>
            </a:r>
            <a:r>
              <a:rPr lang="en-US" dirty="0"/>
              <a:t>most important lagging element in Mozambique</a:t>
            </a:r>
          </a:p>
          <a:p>
            <a:r>
              <a:rPr lang="en-US" dirty="0" smtClean="0"/>
              <a:t>Importance </a:t>
            </a:r>
            <a:r>
              <a:rPr lang="en-US" dirty="0"/>
              <a:t>of agriculture is heightened by the strong likelihood of a relatively high price environment in the 21st century</a:t>
            </a:r>
            <a:r>
              <a:rPr lang="en-US" dirty="0" smtClean="0"/>
              <a:t>.</a:t>
            </a:r>
          </a:p>
          <a:p>
            <a:pPr>
              <a:buNone/>
            </a:pPr>
            <a:endParaRPr lang="en-US" dirty="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2133600"/>
          </a:xfrm>
        </p:spPr>
        <p:txBody>
          <a:bodyPr>
            <a:normAutofit fontScale="90000"/>
          </a:bodyPr>
          <a:lstStyle/>
          <a:p>
            <a:r>
              <a:rPr lang="en-US" dirty="0" smtClean="0"/>
              <a:t>Lesson 3: </a:t>
            </a:r>
            <a:br>
              <a:rPr lang="en-US" dirty="0" smtClean="0"/>
            </a:br>
            <a:r>
              <a:rPr lang="en-US" dirty="0" smtClean="0"/>
              <a:t>Strongly consider within country economic geography.</a:t>
            </a:r>
            <a:br>
              <a:rPr lang="en-US" dirty="0" smtClean="0"/>
            </a:br>
            <a:endParaRPr lang="en-US" dirty="0"/>
          </a:p>
        </p:txBody>
      </p:sp>
      <p:sp>
        <p:nvSpPr>
          <p:cNvPr id="3" name="Content Placeholder 2"/>
          <p:cNvSpPr>
            <a:spLocks noGrp="1"/>
          </p:cNvSpPr>
          <p:nvPr>
            <p:ph idx="1"/>
          </p:nvPr>
        </p:nvSpPr>
        <p:spPr>
          <a:xfrm>
            <a:off x="457200" y="2362200"/>
            <a:ext cx="8153400" cy="3657600"/>
          </a:xfrm>
        </p:spPr>
        <p:txBody>
          <a:bodyPr/>
          <a:lstStyle/>
          <a:p>
            <a:r>
              <a:rPr lang="en-US" dirty="0" smtClean="0"/>
              <a:t>Agglomeration economies.</a:t>
            </a:r>
            <a:endParaRPr lang="en-US" dirty="0"/>
          </a:p>
          <a:p>
            <a:r>
              <a:rPr lang="en-US" dirty="0" smtClean="0"/>
              <a:t>Within </a:t>
            </a:r>
            <a:r>
              <a:rPr lang="en-US" dirty="0"/>
              <a:t>country spatial issues and weakness of linkages to agriculture</a:t>
            </a:r>
            <a:r>
              <a:rPr lang="en-US" dirty="0" smtClean="0"/>
              <a:t>.</a:t>
            </a:r>
          </a:p>
          <a:p>
            <a:r>
              <a:rPr lang="en-US" dirty="0" smtClean="0"/>
              <a:t>Reference to FFU path analysis.</a:t>
            </a:r>
            <a:endParaRPr lang="en-US" dirty="0"/>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i.infoplease.com/images/mvietnam.gif"/>
          <p:cNvPicPr>
            <a:picLocks noChangeAspect="1" noChangeArrowheads="1"/>
          </p:cNvPicPr>
          <p:nvPr/>
        </p:nvPicPr>
        <p:blipFill>
          <a:blip r:embed="rId2" cstate="print"/>
          <a:srcRect/>
          <a:stretch>
            <a:fillRect/>
          </a:stretch>
        </p:blipFill>
        <p:spPr bwMode="auto">
          <a:xfrm>
            <a:off x="2362200" y="304800"/>
            <a:ext cx="4333875" cy="641985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Mozambique_rel95"/>
          <p:cNvPicPr>
            <a:picLocks noChangeAspect="1" noChangeArrowheads="1"/>
          </p:cNvPicPr>
          <p:nvPr/>
        </p:nvPicPr>
        <p:blipFill>
          <a:blip r:embed="rId2" cstate="print"/>
          <a:srcRect/>
          <a:stretch>
            <a:fillRect/>
          </a:stretch>
        </p:blipFill>
        <p:spPr bwMode="auto">
          <a:xfrm>
            <a:off x="1757363" y="-350838"/>
            <a:ext cx="5365750" cy="72088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TotalTime>
  <Words>444</Words>
  <Application>Microsoft Office PowerPoint</Application>
  <PresentationFormat>On-screen Show (4:3)</PresentationFormat>
  <Paragraphs>66</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Development Success:  Seven Lessons from Mozambique and Vietnam </vt:lpstr>
      <vt:lpstr>Aim</vt:lpstr>
      <vt:lpstr>Scope</vt:lpstr>
      <vt:lpstr>Premise</vt:lpstr>
      <vt:lpstr>Lesson 1:  The state is always engaged in industrial policy (whether referred to as such or not).  </vt:lpstr>
      <vt:lpstr>Lesson 2: Agriculture is critical</vt:lpstr>
      <vt:lpstr>Lesson 3:  Strongly consider within country economic geography. </vt:lpstr>
      <vt:lpstr>Slide 8</vt:lpstr>
      <vt:lpstr>Slide 9</vt:lpstr>
      <vt:lpstr>Lesson 4: Aid works.</vt:lpstr>
      <vt:lpstr>Lesson 5:  Resource flows, including aid, tend to empower the Executive rather than, most of all, the Legislative branch. </vt:lpstr>
      <vt:lpstr>Lesson 6:  Population dynamics needs to be considered carefully in both Vietnam and Mozambique.  While recognizing and guarding for unintended consequences, Mozambique, along with nearly everywhere else in Africa, needs more aggressive population policies (that have worked well in Vietnam) to complement the existing high levels of investment in human capital.  </vt:lpstr>
      <vt:lpstr>UN Population Projections (Medium Variant)</vt:lpstr>
      <vt:lpstr>Population Shares</vt:lpstr>
      <vt:lpstr>Vietnam: Enrollment Trends and Projections</vt:lpstr>
      <vt:lpstr>Mozambique: Enrollment Trends</vt:lpstr>
      <vt:lpstr>Mozambique: Number of Teachers</vt:lpstr>
      <vt:lpstr>Lesson 7:  There is systematic underinvestment in information and information systems (almost across the board in developing countries).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Development Success:  Seven Lessons from Mozambique and Vietnam</dc:title>
  <dc:creator>okoca</dc:creator>
  <cp:lastModifiedBy>okoca</cp:lastModifiedBy>
  <cp:revision>18</cp:revision>
  <dcterms:created xsi:type="dcterms:W3CDTF">2012-06-13T12:58:47Z</dcterms:created>
  <dcterms:modified xsi:type="dcterms:W3CDTF">2012-06-15T07:12:12Z</dcterms:modified>
</cp:coreProperties>
</file>